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D9D0DB-5277-47C1-B82B-DB98FD8F18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31CCF29-3C42-45BE-88F7-009F0DE8D4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466036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9887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o.microsoft.com/fwlink/?linkid=2068602" TargetMode="External"/><Relationship Id="rId2" Type="http://schemas.openxmlformats.org/officeDocument/2006/relationships/hyperlink" Target="https://rdweb.wvd.microsoft.com/arm/webclient/index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nom.prenom-contractor@arcelormittal.com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1BA5C50F-34A6-475C-8FB3-9D0D7B0ED1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99947"/>
            <a:ext cx="9144000" cy="3258105"/>
          </a:xfrm>
        </p:spPr>
        <p:txBody>
          <a:bodyPr/>
          <a:lstStyle/>
          <a:p>
            <a:endParaRPr lang="fr-FR" dirty="0"/>
          </a:p>
          <a:p>
            <a:endParaRPr lang="fr-FR" dirty="0"/>
          </a:p>
          <a:p>
            <a:r>
              <a:rPr lang="fr-FR" sz="2800" dirty="0">
                <a:solidFill>
                  <a:srgbClr val="F79646"/>
                </a:solidFill>
              </a:rPr>
              <a:t>Installation et lancement du </a:t>
            </a:r>
            <a:r>
              <a:rPr lang="fr-FR" sz="2800" dirty="0" err="1">
                <a:solidFill>
                  <a:srgbClr val="F79646"/>
                </a:solidFill>
              </a:rPr>
              <a:t>Remote</a:t>
            </a:r>
            <a:r>
              <a:rPr lang="fr-FR" sz="2800" dirty="0">
                <a:solidFill>
                  <a:srgbClr val="F79646"/>
                </a:solidFill>
              </a:rPr>
              <a:t> Desktop</a:t>
            </a:r>
          </a:p>
          <a:p>
            <a:r>
              <a:rPr lang="fr-FR" sz="2800" dirty="0">
                <a:solidFill>
                  <a:srgbClr val="F79646"/>
                </a:solidFill>
              </a:rPr>
              <a:t>pour accéder aux applications GMAO via la solution VDI</a:t>
            </a:r>
          </a:p>
          <a:p>
            <a:r>
              <a:rPr lang="fr-FR" sz="2800" dirty="0">
                <a:solidFill>
                  <a:srgbClr val="F79646"/>
                </a:solidFill>
              </a:rPr>
              <a:t>sur postes Windows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6B4B8CF-75E4-4E50-B547-89AB2E336A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62808" y="195222"/>
            <a:ext cx="16668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45486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63F0AE-6178-443F-BCE5-DCE0B68C0D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5516"/>
            <a:ext cx="9144000" cy="477837"/>
          </a:xfrm>
        </p:spPr>
        <p:txBody>
          <a:bodyPr/>
          <a:lstStyle/>
          <a:p>
            <a:r>
              <a:rPr lang="fr-FR" sz="2800" dirty="0">
                <a:solidFill>
                  <a:srgbClr val="F79646"/>
                </a:solidFill>
                <a:latin typeface="+mn-lt"/>
                <a:ea typeface="+mn-ea"/>
                <a:cs typeface="+mn-cs"/>
              </a:rPr>
              <a:t>Installation de </a:t>
            </a:r>
            <a:r>
              <a:rPr lang="fr-FR" sz="2800" dirty="0" err="1">
                <a:solidFill>
                  <a:srgbClr val="F79646"/>
                </a:solidFill>
                <a:latin typeface="+mn-lt"/>
                <a:ea typeface="+mn-ea"/>
                <a:cs typeface="+mn-cs"/>
              </a:rPr>
              <a:t>Remote</a:t>
            </a:r>
            <a:r>
              <a:rPr lang="fr-FR" sz="2800" dirty="0">
                <a:solidFill>
                  <a:srgbClr val="F79646"/>
                </a:solidFill>
                <a:latin typeface="+mn-lt"/>
                <a:ea typeface="+mn-ea"/>
                <a:cs typeface="+mn-cs"/>
              </a:rPr>
              <a:t> Desktop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59348FD-6D74-4658-A03F-E5F424D544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905" y="1180729"/>
            <a:ext cx="11292396" cy="5561815"/>
          </a:xfrm>
        </p:spPr>
        <p:txBody>
          <a:bodyPr/>
          <a:lstStyle/>
          <a:p>
            <a:pPr lvl="0" algn="l">
              <a:lnSpc>
                <a:spcPct val="105000"/>
              </a:lnSpc>
              <a:spcAft>
                <a:spcPts val="800"/>
              </a:spcAft>
            </a:pPr>
            <a:r>
              <a:rPr lang="fr-FR" sz="1800" dirty="0">
                <a:latin typeface="Calibri" panose="020F0502020204030204" pitchFamily="34" charset="0"/>
                <a:ea typeface="Calibri" panose="020F0502020204030204" pitchFamily="34" charset="0"/>
              </a:rPr>
              <a:t>P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our pouvoir accéder aux environnements GMAO (SAP et/ou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Dolmain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), via la solution VDI, avec votre compte EUROPE, il faut préalablement installer l’outil Microsoft « 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Remote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desktop » sur votre PC.</a:t>
            </a:r>
          </a:p>
          <a:p>
            <a:pPr lvl="0" algn="l">
              <a:lnSpc>
                <a:spcPct val="105000"/>
              </a:lnSpc>
              <a:spcAft>
                <a:spcPts val="800"/>
              </a:spcAft>
            </a:pPr>
            <a:r>
              <a:rPr lang="fr-FR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NB : la solution d’installation ci-dessous du client </a:t>
            </a:r>
            <a:r>
              <a:rPr lang="fr-FR" sz="18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Remote</a:t>
            </a:r>
            <a:r>
              <a:rPr lang="fr-FR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 Desktop est préconisée, néanmoins, en cas de problème, il est possible d’y accéder via le lien web suivant : </a:t>
            </a:r>
            <a:r>
              <a:rPr lang="fr-FR" sz="1800" dirty="0"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https://rdweb.wvd.microsoft.com/arm/webclient/index.html</a:t>
            </a:r>
            <a:endParaRPr lang="fr-FR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Cliquer sur le lien ci-dessous :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l"/>
            <a:r>
              <a:rPr lang="fr-FR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https://go.microsoft.com/fwlink/?linkid=2068602</a:t>
            </a:r>
            <a:endParaRPr lang="fr-FR" sz="1000" dirty="0"/>
          </a:p>
          <a:p>
            <a:pPr marL="342900" lvl="0" indent="-342900" algn="l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Un fichier « </a:t>
            </a:r>
            <a:r>
              <a:rPr lang="fr-F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RemoteDesktop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va être téléchargé dans le répertoire « téléchargement » de votre PC, et la fenêtre ci-dessous va apparaitre 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indent="-285750" algn="l">
              <a:lnSpc>
                <a:spcPct val="105000"/>
              </a:lnSpc>
              <a:spcAft>
                <a:spcPts val="800"/>
              </a:spcAft>
              <a:buFont typeface="Wingdings" panose="05000000000000000000" pitchFamily="2" charset="2"/>
              <a:buChar char="à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Cliquez sur « ouvrir un fichier » pour lancer l’installation</a:t>
            </a:r>
          </a:p>
          <a:p>
            <a:pPr marL="742950" indent="-285750" algn="l">
              <a:lnSpc>
                <a:spcPct val="105000"/>
              </a:lnSpc>
              <a:spcAft>
                <a:spcPts val="800"/>
              </a:spcAft>
              <a:buFont typeface="Wingdings" panose="05000000000000000000" pitchFamily="2" charset="2"/>
              <a:buChar char="à"/>
            </a:pPr>
            <a:endParaRPr lang="fr-FR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indent="-285750" algn="l">
              <a:lnSpc>
                <a:spcPct val="105000"/>
              </a:lnSpc>
              <a:spcAft>
                <a:spcPts val="800"/>
              </a:spcAft>
              <a:buFont typeface="Wingdings" panose="05000000000000000000" pitchFamily="2" charset="2"/>
              <a:buChar char="à"/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r-FR" sz="1000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AEC34ACB-8B93-4194-85DC-ED2C917D96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2987" y="4789931"/>
            <a:ext cx="4839375" cy="1457528"/>
          </a:xfrm>
          <a:prstGeom prst="rect">
            <a:avLst/>
          </a:prstGeom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12F7E7D6-1DAE-416A-8DEE-56AEBCE7BC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162808" y="195222"/>
            <a:ext cx="16668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44501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63F0AE-6178-443F-BCE5-DCE0B68C0D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5516"/>
            <a:ext cx="9144000" cy="477837"/>
          </a:xfrm>
        </p:spPr>
        <p:txBody>
          <a:bodyPr/>
          <a:lstStyle/>
          <a:p>
            <a:r>
              <a:rPr lang="fr-FR" sz="2800" dirty="0">
                <a:solidFill>
                  <a:srgbClr val="F79646"/>
                </a:solidFill>
                <a:latin typeface="+mn-lt"/>
                <a:ea typeface="+mn-ea"/>
                <a:cs typeface="+mn-cs"/>
              </a:rPr>
              <a:t>Lancement du </a:t>
            </a:r>
            <a:r>
              <a:rPr lang="fr-FR" sz="2800" dirty="0" err="1">
                <a:solidFill>
                  <a:srgbClr val="F79646"/>
                </a:solidFill>
                <a:latin typeface="+mn-lt"/>
                <a:ea typeface="+mn-ea"/>
                <a:cs typeface="+mn-cs"/>
              </a:rPr>
              <a:t>Remote</a:t>
            </a:r>
            <a:r>
              <a:rPr lang="fr-FR" sz="2800" dirty="0">
                <a:solidFill>
                  <a:srgbClr val="F79646"/>
                </a:solidFill>
                <a:latin typeface="+mn-lt"/>
                <a:ea typeface="+mn-ea"/>
                <a:cs typeface="+mn-cs"/>
              </a:rPr>
              <a:t> Desktop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59348FD-6D74-4658-A03F-E5F424D544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9802" y="995322"/>
            <a:ext cx="11292396" cy="5602477"/>
          </a:xfrm>
        </p:spPr>
        <p:txBody>
          <a:bodyPr/>
          <a:lstStyle/>
          <a:p>
            <a:pPr marL="342900" lvl="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la fin de l’installation, lancer le « </a:t>
            </a:r>
            <a:r>
              <a:rPr lang="fr-FR" sz="18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R</a:t>
            </a:r>
            <a:r>
              <a:rPr lang="fr-F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emote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Desktop », puis cliquer sur « s’abonner »</a:t>
            </a:r>
          </a:p>
          <a:p>
            <a:pPr marL="342900" lvl="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r-FR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r-FR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r-FR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r-FR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Dans la fenêtre de connexion ci-dessous, saisissez </a:t>
            </a:r>
            <a:r>
              <a:rPr lang="fr-FR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l’adresse mail associée à votre compte Europe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qui a été fournie dans le mail relatif à la confirmation de création de votre compte Europe</a:t>
            </a:r>
            <a:r>
              <a:rPr lang="fr-FR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Elle peut ressembler au modèle suivant : </a:t>
            </a:r>
            <a:r>
              <a:rPr lang="fr-FR" sz="1800" i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nom.prenom</a:t>
            </a:r>
            <a:r>
              <a:rPr lang="fr-FR" sz="1800" i="1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-contractor</a:t>
            </a:r>
            <a:r>
              <a:rPr lang="fr-FR" sz="1800" i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@arcelormittal.com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</a:p>
          <a:p>
            <a:pPr marL="342900" lvl="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r-FR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0" algn="l">
              <a:lnSpc>
                <a:spcPct val="105000"/>
              </a:lnSpc>
              <a:spcAft>
                <a:spcPts val="800"/>
              </a:spcAft>
            </a:pPr>
            <a:endParaRPr lang="fr-FR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0" algn="l">
              <a:lnSpc>
                <a:spcPct val="105000"/>
              </a:lnSpc>
              <a:spcAft>
                <a:spcPts val="800"/>
              </a:spcAft>
            </a:pPr>
            <a:endParaRPr lang="fr-FR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Renseignez ensuite votre mot de passe </a:t>
            </a:r>
            <a:r>
              <a:rPr lang="fr-FR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associé au compte Europe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que vous avez reç</a:t>
            </a:r>
            <a:r>
              <a:rPr lang="fr-FR" sz="1800" dirty="0">
                <a:latin typeface="Calibri" panose="020F0502020204030204" pitchFamily="34" charset="0"/>
                <a:ea typeface="Calibri" panose="020F0502020204030204" pitchFamily="34" charset="0"/>
              </a:rPr>
              <a:t>u également par mail.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r-FR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9FE8286-B6BA-45D7-9CE2-13C5EE5C07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652" y="1469521"/>
            <a:ext cx="5229472" cy="1795192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D39D77E3-1BD0-4457-9D07-197A071587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0652" y="4723803"/>
            <a:ext cx="1643154" cy="1138875"/>
          </a:xfrm>
          <a:prstGeom prst="rect">
            <a:avLst/>
          </a:prstGeom>
        </p:spPr>
      </p:pic>
      <p:pic>
        <p:nvPicPr>
          <p:cNvPr id="6" name="Picture 3">
            <a:extLst>
              <a:ext uri="{FF2B5EF4-FFF2-40B4-BE49-F238E27FC236}">
                <a16:creationId xmlns:a16="http://schemas.microsoft.com/office/drawing/2014/main" id="{1ECCA47C-9443-4AB1-9497-81BC0D5524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162808" y="195222"/>
            <a:ext cx="16668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85917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63F0AE-6178-443F-BCE5-DCE0B68C0D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5516"/>
            <a:ext cx="9144000" cy="477837"/>
          </a:xfrm>
        </p:spPr>
        <p:txBody>
          <a:bodyPr/>
          <a:lstStyle/>
          <a:p>
            <a:r>
              <a:rPr lang="fr-FR" sz="2800" dirty="0">
                <a:solidFill>
                  <a:srgbClr val="F79646"/>
                </a:solidFill>
                <a:latin typeface="+mn-lt"/>
                <a:ea typeface="+mn-ea"/>
                <a:cs typeface="+mn-cs"/>
              </a:rPr>
              <a:t>Accès aux applications GMAO : SAP et </a:t>
            </a:r>
            <a:r>
              <a:rPr lang="fr-FR" sz="2800" dirty="0" err="1">
                <a:solidFill>
                  <a:srgbClr val="F79646"/>
                </a:solidFill>
                <a:latin typeface="+mn-lt"/>
                <a:ea typeface="+mn-ea"/>
                <a:cs typeface="+mn-cs"/>
              </a:rPr>
              <a:t>Dolmain</a:t>
            </a:r>
            <a:endParaRPr lang="fr-FR" sz="2800" dirty="0">
              <a:solidFill>
                <a:srgbClr val="F79646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59348FD-6D74-4658-A03F-E5F424D544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905" y="1544739"/>
            <a:ext cx="11292396" cy="4532004"/>
          </a:xfrm>
        </p:spPr>
        <p:txBody>
          <a:bodyPr/>
          <a:lstStyle/>
          <a:p>
            <a:pPr marL="342900" lvl="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Par la suite, a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 lancement de </a:t>
            </a:r>
            <a:r>
              <a:rPr lang="fr-FR" sz="18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R</a:t>
            </a:r>
            <a:r>
              <a:rPr lang="fr-F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emote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Desktop, vous devrez visualiser l’environnement suivant « wks-fra-wvdapps-prd-dm5-001 », qui vous permettra d’accéder aux applications GMAO : DM5 </a:t>
            </a:r>
            <a:r>
              <a:rPr lang="fr-F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Dolmain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et/ou SAP PCE (vous devrez pour cela avoir été déclaré dans l’une ou l’autre des applications selon vos besoins)  :</a:t>
            </a:r>
          </a:p>
          <a:p>
            <a:pPr marL="342900" lvl="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r-FR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 algn="l">
              <a:lnSpc>
                <a:spcPct val="105000"/>
              </a:lnSpc>
              <a:spcAft>
                <a:spcPts val="800"/>
              </a:spcAft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r-FR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1800" dirty="0">
                <a:latin typeface="Calibri" panose="020F0502020204030204" pitchFamily="34" charset="0"/>
                <a:ea typeface="Calibri" panose="020F0502020204030204" pitchFamily="34" charset="0"/>
              </a:rPr>
              <a:t>NB : lors de votre première connexion, les menus SAP et </a:t>
            </a:r>
            <a:r>
              <a:rPr lang="fr-FR" sz="1800" dirty="0" err="1">
                <a:latin typeface="Calibri" panose="020F0502020204030204" pitchFamily="34" charset="0"/>
                <a:ea typeface="Calibri" panose="020F0502020204030204" pitchFamily="34" charset="0"/>
              </a:rPr>
              <a:t>Dolmain</a:t>
            </a:r>
            <a:r>
              <a:rPr lang="fr-FR" sz="1800" dirty="0">
                <a:latin typeface="Calibri" panose="020F0502020204030204" pitchFamily="34" charset="0"/>
                <a:ea typeface="Calibri" panose="020F0502020204030204" pitchFamily="34" charset="0"/>
              </a:rPr>
              <a:t> peuvent apparaitre en anglais. Il s’agit d’un comportement normal. Lors des connexions ultérieures, ces menus apparaitront en Français.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indent="-285750" algn="l">
              <a:lnSpc>
                <a:spcPct val="105000"/>
              </a:lnSpc>
              <a:spcAft>
                <a:spcPts val="800"/>
              </a:spcAft>
              <a:buFont typeface="Wingdings" panose="05000000000000000000" pitchFamily="2" charset="2"/>
              <a:buChar char="à"/>
            </a:pPr>
            <a:endParaRPr lang="fr-FR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indent="-285750" algn="l">
              <a:lnSpc>
                <a:spcPct val="105000"/>
              </a:lnSpc>
              <a:spcAft>
                <a:spcPts val="800"/>
              </a:spcAft>
              <a:buFont typeface="Wingdings" panose="05000000000000000000" pitchFamily="2" charset="2"/>
              <a:buChar char="à"/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r-FR" sz="1000" dirty="0"/>
          </a:p>
          <a:p>
            <a:endParaRPr lang="fr-FR" sz="1000" dirty="0"/>
          </a:p>
          <a:p>
            <a:endParaRPr lang="fr-FR" sz="100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0AFB454-25B9-4DCA-A991-081C653D96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9911" y="2738341"/>
            <a:ext cx="2410161" cy="1381318"/>
          </a:xfrm>
          <a:prstGeom prst="rect">
            <a:avLst/>
          </a:prstGeom>
        </p:spPr>
      </p:pic>
      <p:pic>
        <p:nvPicPr>
          <p:cNvPr id="6" name="Picture 3">
            <a:extLst>
              <a:ext uri="{FF2B5EF4-FFF2-40B4-BE49-F238E27FC236}">
                <a16:creationId xmlns:a16="http://schemas.microsoft.com/office/drawing/2014/main" id="{D942C462-0567-44DE-8D8B-A990FB119F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62808" y="195222"/>
            <a:ext cx="16668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466514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37cd273a-1cec-4aae-a297-41480ea54f8d}" enabled="0" method="" siteId="{37cd273a-1cec-4aae-a297-41480ea54f8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344</Words>
  <Application>Microsoft Office PowerPoint</Application>
  <PresentationFormat>Grand écran</PresentationFormat>
  <Paragraphs>34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Symbol</vt:lpstr>
      <vt:lpstr>Wingdings</vt:lpstr>
      <vt:lpstr>Thème Office</vt:lpstr>
      <vt:lpstr>Présentation PowerPoint</vt:lpstr>
      <vt:lpstr>Installation de Remote Desktop</vt:lpstr>
      <vt:lpstr>Lancement du Remote Desktop</vt:lpstr>
      <vt:lpstr>Accès aux applications GMAO : SAP et Dolmain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Borel, Jean-Claude</dc:creator>
  <cp:lastModifiedBy>Claudon, Nicolas</cp:lastModifiedBy>
  <cp:revision>3</cp:revision>
  <dcterms:created xsi:type="dcterms:W3CDTF">2024-03-27T13:47:26Z</dcterms:created>
  <dcterms:modified xsi:type="dcterms:W3CDTF">2024-04-24T12:31:08Z</dcterms:modified>
</cp:coreProperties>
</file>